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charts/chart6.xml" ContentType="application/vnd.openxmlformats-officedocument.drawingml.chart+xml"/>
  <Default Extension="xlsx" ContentType="application/vnd.openxmlformats-officedocument.spreadsheetml.sheet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1"/>
  </p:notesMasterIdLst>
  <p:sldIdLst>
    <p:sldId id="256" r:id="rId2"/>
    <p:sldId id="265" r:id="rId3"/>
    <p:sldId id="257" r:id="rId4"/>
    <p:sldId id="258" r:id="rId5"/>
    <p:sldId id="259" r:id="rId6"/>
    <p:sldId id="260" r:id="rId7"/>
    <p:sldId id="263" r:id="rId8"/>
    <p:sldId id="264" r:id="rId9"/>
    <p:sldId id="266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0" d="100"/>
          <a:sy n="80" d="100"/>
        </p:scale>
        <p:origin x="-1445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5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6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view3D>
      <c:rotX val="75"/>
      <c:perspective val="30"/>
    </c:view3D>
    <c:plotArea>
      <c:layout>
        <c:manualLayout>
          <c:layoutTarget val="inner"/>
          <c:xMode val="edge"/>
          <c:yMode val="edge"/>
          <c:x val="3.0864197530864237E-2"/>
          <c:y val="5.5800293685756321E-2"/>
          <c:w val="0.82274679206765822"/>
          <c:h val="0.93538913362701914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explosion val="20"/>
          <c:dPt>
            <c:idx val="0"/>
            <c:explosion val="19"/>
          </c:dPt>
          <c:dPt>
            <c:idx val="1"/>
            <c:explosion val="0"/>
          </c:dPt>
          <c:dPt>
            <c:idx val="2"/>
            <c:explosion val="0"/>
          </c:dPt>
          <c:dLbls>
            <c:dLbl>
              <c:idx val="0"/>
              <c:layout>
                <c:manualLayout>
                  <c:x val="-5.7753596772625718E-2"/>
                  <c:y val="-0.26005873715124839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61</a:t>
                    </a:r>
                    <a:r>
                      <a:rPr lang="ru-RU" dirty="0" smtClean="0"/>
                      <a:t> %</a:t>
                    </a:r>
                    <a:endParaRPr lang="en-US" dirty="0"/>
                  </a:p>
                </c:rich>
              </c:tx>
              <c:showVal val="1"/>
            </c:dLbl>
            <c:dLbl>
              <c:idx val="1"/>
              <c:layout/>
              <c:showVal val="1"/>
            </c:dLbl>
            <c:dLbl>
              <c:idx val="2"/>
              <c:layout/>
              <c:showVal val="1"/>
            </c:dLbl>
            <c:delete val="1"/>
          </c:dLbls>
          <c:cat>
            <c:strRef>
              <c:f>Лист1!$A$2:$A$4</c:f>
              <c:strCache>
                <c:ptCount val="3"/>
                <c:pt idx="0">
                  <c:v>Да</c:v>
                </c:pt>
                <c:pt idx="1">
                  <c:v>Нет</c:v>
                </c:pt>
                <c:pt idx="2">
                  <c:v>Иногда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61</c:v>
                </c:pt>
                <c:pt idx="1">
                  <c:v>2</c:v>
                </c:pt>
                <c:pt idx="2">
                  <c:v>8</c:v>
                </c:pt>
              </c:numCache>
            </c:numRef>
          </c:val>
        </c:ser>
      </c:pie3DChart>
    </c:plotArea>
    <c:legend>
      <c:legendPos val="r"/>
      <c:layout/>
    </c:legend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tx>
        <c:rich>
          <a:bodyPr/>
          <a:lstStyle/>
          <a:p>
            <a:pPr>
              <a:defRPr/>
            </a:pPr>
            <a:r>
              <a:rPr lang="ru-RU" dirty="0" smtClean="0"/>
              <a:t>2024 </a:t>
            </a:r>
            <a:r>
              <a:rPr lang="ru-RU" dirty="0" smtClean="0"/>
              <a:t>год</a:t>
            </a:r>
            <a:endParaRPr lang="ru-RU" dirty="0"/>
          </a:p>
        </c:rich>
      </c:tx>
      <c:layout/>
    </c:title>
    <c:plotArea>
      <c:layout/>
      <c:barChart>
        <c:barDir val="col"/>
        <c:grouping val="clustered"/>
        <c:ser>
          <c:idx val="0"/>
          <c:order val="0"/>
          <c:tx>
            <c:strRef>
              <c:f>Лист1!$A$2</c:f>
              <c:strCache>
                <c:ptCount val="1"/>
                <c:pt idx="0">
                  <c:v>2016 год</c:v>
                </c:pt>
              </c:strCache>
            </c:strRef>
          </c:tx>
          <c:cat>
            <c:strRef>
              <c:f>Лист1!$B$1:$D$1</c:f>
              <c:strCache>
                <c:ptCount val="3"/>
                <c:pt idx="0">
                  <c:v>Да</c:v>
                </c:pt>
                <c:pt idx="1">
                  <c:v>Нет</c:v>
                </c:pt>
                <c:pt idx="2">
                  <c:v>Иногда</c:v>
                </c:pt>
              </c:strCache>
            </c:strRef>
          </c:cat>
          <c:val>
            <c:numRef>
              <c:f>Лист1!$B$2:$D$2</c:f>
              <c:numCache>
                <c:formatCode>General</c:formatCode>
                <c:ptCount val="3"/>
                <c:pt idx="0">
                  <c:v>85</c:v>
                </c:pt>
                <c:pt idx="1">
                  <c:v>0</c:v>
                </c:pt>
                <c:pt idx="2">
                  <c:v>15</c:v>
                </c:pt>
              </c:numCache>
            </c:numRef>
          </c:val>
        </c:ser>
        <c:axId val="156295552"/>
        <c:axId val="156297088"/>
      </c:barChart>
      <c:catAx>
        <c:axId val="156295552"/>
        <c:scaling>
          <c:orientation val="minMax"/>
        </c:scaling>
        <c:axPos val="b"/>
        <c:tickLblPos val="nextTo"/>
        <c:crossAx val="156297088"/>
        <c:crosses val="autoZero"/>
        <c:auto val="1"/>
        <c:lblAlgn val="ctr"/>
        <c:lblOffset val="100"/>
      </c:catAx>
      <c:valAx>
        <c:axId val="156297088"/>
        <c:scaling>
          <c:orientation val="minMax"/>
        </c:scaling>
        <c:axPos val="l"/>
        <c:majorGridlines/>
        <c:numFmt formatCode="General" sourceLinked="1"/>
        <c:tickLblPos val="nextTo"/>
        <c:crossAx val="156295552"/>
        <c:crosses val="autoZero"/>
        <c:crossBetween val="between"/>
      </c:valAx>
    </c:plotArea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title>
      <c:tx>
        <c:rich>
          <a:bodyPr/>
          <a:lstStyle/>
          <a:p>
            <a:pPr>
              <a:defRPr/>
            </a:pPr>
            <a:r>
              <a:rPr lang="ru-RU" dirty="0" smtClean="0"/>
              <a:t>2024 </a:t>
            </a:r>
            <a:r>
              <a:rPr lang="ru-RU" dirty="0"/>
              <a:t>год</a:t>
            </a:r>
          </a:p>
        </c:rich>
      </c:tx>
      <c:layout/>
    </c:title>
    <c:plotArea>
      <c:layout>
        <c:manualLayout>
          <c:layoutTarget val="inner"/>
          <c:xMode val="edge"/>
          <c:yMode val="edge"/>
          <c:x val="5.5210945853990494E-2"/>
          <c:y val="3.0029252951310606E-2"/>
          <c:w val="0.7814247351025565"/>
          <c:h val="0.81673523188456065"/>
        </c:manualLayout>
      </c:layout>
      <c:barChart>
        <c:barDir val="col"/>
        <c:grouping val="clustered"/>
        <c:ser>
          <c:idx val="0"/>
          <c:order val="0"/>
          <c:tx>
            <c:strRef>
              <c:f>Лист1!$A$2</c:f>
              <c:strCache>
                <c:ptCount val="1"/>
                <c:pt idx="0">
                  <c:v>2016 год</c:v>
                </c:pt>
              </c:strCache>
            </c:strRef>
          </c:tx>
          <c:dLbls>
            <c:dLbl>
              <c:idx val="2"/>
              <c:layout/>
              <c:tx>
                <c:rich>
                  <a:bodyPr/>
                  <a:lstStyle/>
                  <a:p>
                    <a:r>
                      <a:rPr lang="ru-RU" smtClean="0"/>
                      <a:t>56</a:t>
                    </a:r>
                    <a:endParaRPr lang="en-US" dirty="0"/>
                  </a:p>
                </c:rich>
              </c:tx>
              <c:showVal val="1"/>
            </c:dLbl>
            <c:showVal val="1"/>
          </c:dLbls>
          <c:cat>
            <c:strRef>
              <c:f>Лист1!$B$1:$D$1</c:f>
              <c:strCache>
                <c:ptCount val="3"/>
                <c:pt idx="0">
                  <c:v>Да</c:v>
                </c:pt>
                <c:pt idx="1">
                  <c:v>Нет</c:v>
                </c:pt>
                <c:pt idx="2">
                  <c:v>Иногда</c:v>
                </c:pt>
              </c:strCache>
            </c:strRef>
          </c:cat>
          <c:val>
            <c:numRef>
              <c:f>Лист1!$B$2:$D$2</c:f>
              <c:numCache>
                <c:formatCode>General</c:formatCode>
                <c:ptCount val="3"/>
                <c:pt idx="0">
                  <c:v>15</c:v>
                </c:pt>
                <c:pt idx="1">
                  <c:v>29</c:v>
                </c:pt>
                <c:pt idx="2">
                  <c:v>56</c:v>
                </c:pt>
              </c:numCache>
            </c:numRef>
          </c:val>
        </c:ser>
        <c:axId val="118653312"/>
        <c:axId val="118654848"/>
      </c:barChart>
      <c:catAx>
        <c:axId val="118653312"/>
        <c:scaling>
          <c:orientation val="minMax"/>
        </c:scaling>
        <c:axPos val="b"/>
        <c:tickLblPos val="nextTo"/>
        <c:crossAx val="118654848"/>
        <c:crosses val="autoZero"/>
        <c:auto val="1"/>
        <c:lblAlgn val="ctr"/>
        <c:lblOffset val="100"/>
      </c:catAx>
      <c:valAx>
        <c:axId val="118654848"/>
        <c:scaling>
          <c:orientation val="minMax"/>
        </c:scaling>
        <c:delete val="1"/>
        <c:axPos val="l"/>
        <c:majorGridlines/>
        <c:numFmt formatCode="General" sourceLinked="1"/>
        <c:tickLblPos val="nextTo"/>
        <c:crossAx val="118653312"/>
        <c:crosses val="autoZero"/>
        <c:crossBetween val="between"/>
      </c:valAx>
    </c:plotArea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title>
      <c:tx>
        <c:rich>
          <a:bodyPr/>
          <a:lstStyle/>
          <a:p>
            <a:pPr>
              <a:defRPr/>
            </a:pPr>
            <a:r>
              <a:rPr lang="ru-RU" dirty="0" smtClean="0"/>
              <a:t>2024 </a:t>
            </a:r>
            <a:r>
              <a:rPr lang="ru-RU" dirty="0" smtClean="0"/>
              <a:t>год</a:t>
            </a:r>
            <a:endParaRPr lang="ru-RU" dirty="0"/>
          </a:p>
        </c:rich>
      </c:tx>
      <c:layout/>
    </c:title>
    <c:plotArea>
      <c:layout/>
      <c:barChart>
        <c:barDir val="col"/>
        <c:grouping val="clustered"/>
        <c:ser>
          <c:idx val="0"/>
          <c:order val="0"/>
          <c:tx>
            <c:strRef>
              <c:f>Лист1!$A$2</c:f>
              <c:strCache>
                <c:ptCount val="1"/>
                <c:pt idx="0">
                  <c:v>Категория 1</c:v>
                </c:pt>
              </c:strCache>
            </c:strRef>
          </c:tx>
          <c:dLbls>
            <c:showVal val="1"/>
          </c:dLbls>
          <c:cat>
            <c:strRef>
              <c:f>Лист1!$B$1:$C$1</c:f>
              <c:strCache>
                <c:ptCount val="2"/>
                <c:pt idx="0">
                  <c:v>Да</c:v>
                </c:pt>
                <c:pt idx="1">
                  <c:v>Нет</c:v>
                </c:pt>
              </c:strCache>
            </c:strRef>
          </c:cat>
          <c:val>
            <c:numRef>
              <c:f>Лист1!$B$2:$C$2</c:f>
              <c:numCache>
                <c:formatCode>General</c:formatCode>
                <c:ptCount val="2"/>
                <c:pt idx="0">
                  <c:v>15</c:v>
                </c:pt>
                <c:pt idx="1">
                  <c:v>16</c:v>
                </c:pt>
              </c:numCache>
            </c:numRef>
          </c:val>
        </c:ser>
        <c:dLbls>
          <c:showVal val="1"/>
        </c:dLbls>
        <c:overlap val="-25"/>
        <c:axId val="155125632"/>
        <c:axId val="155127168"/>
      </c:barChart>
      <c:catAx>
        <c:axId val="155125632"/>
        <c:scaling>
          <c:orientation val="minMax"/>
        </c:scaling>
        <c:axPos val="b"/>
        <c:majorTickMark val="none"/>
        <c:tickLblPos val="nextTo"/>
        <c:crossAx val="155127168"/>
        <c:crosses val="autoZero"/>
        <c:auto val="1"/>
        <c:lblAlgn val="ctr"/>
        <c:lblOffset val="100"/>
      </c:catAx>
      <c:valAx>
        <c:axId val="155127168"/>
        <c:scaling>
          <c:orientation val="minMax"/>
        </c:scaling>
        <c:delete val="1"/>
        <c:axPos val="l"/>
        <c:numFmt formatCode="General" sourceLinked="1"/>
        <c:majorTickMark val="none"/>
        <c:tickLblPos val="nextTo"/>
        <c:crossAx val="155125632"/>
        <c:crosses val="autoZero"/>
        <c:crossBetween val="between"/>
      </c:valAx>
    </c:plotArea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tx>
        <c:rich>
          <a:bodyPr/>
          <a:lstStyle/>
          <a:p>
            <a:pPr>
              <a:defRPr/>
            </a:pPr>
            <a:r>
              <a:rPr lang="ru-RU" dirty="0" smtClean="0"/>
              <a:t>2024 </a:t>
            </a:r>
            <a:r>
              <a:rPr lang="ru-RU" dirty="0" smtClean="0"/>
              <a:t>год</a:t>
            </a:r>
            <a:endParaRPr lang="ru-RU" dirty="0"/>
          </a:p>
        </c:rich>
      </c:tx>
      <c:layout/>
    </c:title>
    <c:plotArea>
      <c:layout/>
      <c:barChart>
        <c:barDir val="col"/>
        <c:grouping val="clustered"/>
        <c:ser>
          <c:idx val="0"/>
          <c:order val="0"/>
          <c:tx>
            <c:strRef>
              <c:f>Лист1!$A$2</c:f>
              <c:strCache>
                <c:ptCount val="1"/>
                <c:pt idx="0">
                  <c:v>Категория 1</c:v>
                </c:pt>
              </c:strCache>
            </c:strRef>
          </c:tx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mtClean="0"/>
                      <a:t>56</a:t>
                    </a:r>
                    <a:r>
                      <a:rPr lang="ru-RU" smtClean="0"/>
                      <a:t> %</a:t>
                    </a:r>
                    <a:endParaRPr lang="en-US" dirty="0"/>
                  </a:p>
                </c:rich>
              </c:tx>
              <c:showVal val="1"/>
            </c:dLbl>
            <c:showVal val="1"/>
          </c:dLbls>
          <c:cat>
            <c:strRef>
              <c:f>Лист1!$B$1:$D$1</c:f>
              <c:strCache>
                <c:ptCount val="3"/>
                <c:pt idx="0">
                  <c:v>Да</c:v>
                </c:pt>
                <c:pt idx="1">
                  <c:v>Нет</c:v>
                </c:pt>
                <c:pt idx="2">
                  <c:v>Иногда</c:v>
                </c:pt>
              </c:strCache>
            </c:strRef>
          </c:cat>
          <c:val>
            <c:numRef>
              <c:f>Лист1!$B$2:$D$2</c:f>
              <c:numCache>
                <c:formatCode>General</c:formatCode>
                <c:ptCount val="3"/>
                <c:pt idx="0">
                  <c:v>56</c:v>
                </c:pt>
                <c:pt idx="1">
                  <c:v>0</c:v>
                </c:pt>
                <c:pt idx="2">
                  <c:v>44</c:v>
                </c:pt>
              </c:numCache>
            </c:numRef>
          </c:val>
        </c:ser>
        <c:axId val="155139456"/>
        <c:axId val="155161728"/>
      </c:barChart>
      <c:catAx>
        <c:axId val="155139456"/>
        <c:scaling>
          <c:orientation val="minMax"/>
        </c:scaling>
        <c:axPos val="b"/>
        <c:tickLblPos val="nextTo"/>
        <c:crossAx val="155161728"/>
        <c:crosses val="autoZero"/>
        <c:auto val="1"/>
        <c:lblAlgn val="ctr"/>
        <c:lblOffset val="100"/>
      </c:catAx>
      <c:valAx>
        <c:axId val="155161728"/>
        <c:scaling>
          <c:orientation val="minMax"/>
        </c:scaling>
        <c:axPos val="l"/>
        <c:majorGridlines/>
        <c:numFmt formatCode="General" sourceLinked="1"/>
        <c:tickLblPos val="nextTo"/>
        <c:crossAx val="155139456"/>
        <c:crosses val="autoZero"/>
        <c:crossBetween val="between"/>
      </c:valAx>
    </c:plotArea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title>
      <c:tx>
        <c:rich>
          <a:bodyPr/>
          <a:lstStyle/>
          <a:p>
            <a:pPr>
              <a:defRPr/>
            </a:pPr>
            <a:r>
              <a:rPr lang="ru-RU" dirty="0" smtClean="0"/>
              <a:t>2024 </a:t>
            </a:r>
            <a:r>
              <a:rPr lang="ru-RU" dirty="0" smtClean="0"/>
              <a:t>год</a:t>
            </a:r>
            <a:endParaRPr lang="ru-RU" dirty="0"/>
          </a:p>
        </c:rich>
      </c:tx>
      <c:layout/>
    </c:title>
    <c:plotArea>
      <c:layout/>
      <c:barChart>
        <c:barDir val="col"/>
        <c:grouping val="clustered"/>
        <c:ser>
          <c:idx val="0"/>
          <c:order val="0"/>
          <c:tx>
            <c:strRef>
              <c:f>Лист1!$A$2</c:f>
              <c:strCache>
                <c:ptCount val="1"/>
                <c:pt idx="0">
                  <c:v>Категория 1</c:v>
                </c:pt>
              </c:strCache>
            </c:strRef>
          </c:tx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ru-RU" dirty="0" smtClean="0"/>
                      <a:t>27 </a:t>
                    </a:r>
                    <a:r>
                      <a:rPr lang="ru-RU" dirty="0" smtClean="0"/>
                      <a:t>%</a:t>
                    </a:r>
                    <a:endParaRPr lang="en-US" dirty="0"/>
                  </a:p>
                </c:rich>
              </c:tx>
              <c:showVal val="1"/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ru-RU" dirty="0" smtClean="0"/>
                      <a:t>58 </a:t>
                    </a:r>
                    <a:r>
                      <a:rPr lang="ru-RU" dirty="0" smtClean="0"/>
                      <a:t>%</a:t>
                    </a:r>
                    <a:endParaRPr lang="en-US" dirty="0"/>
                  </a:p>
                </c:rich>
              </c:tx>
              <c:showVal val="1"/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ru-RU" dirty="0" smtClean="0"/>
                      <a:t>15%</a:t>
                    </a:r>
                    <a:endParaRPr lang="en-US" dirty="0"/>
                  </a:p>
                </c:rich>
              </c:tx>
              <c:showVal val="1"/>
            </c:dLbl>
            <c:showVal val="1"/>
          </c:dLbls>
          <c:cat>
            <c:strRef>
              <c:f>Лист1!$B$1:$D$1</c:f>
              <c:strCache>
                <c:ptCount val="3"/>
                <c:pt idx="0">
                  <c:v>Да</c:v>
                </c:pt>
                <c:pt idx="1">
                  <c:v>Нет</c:v>
                </c:pt>
                <c:pt idx="2">
                  <c:v>иногда</c:v>
                </c:pt>
              </c:strCache>
            </c:strRef>
          </c:cat>
          <c:val>
            <c:numRef>
              <c:f>Лист1!$B$2:$D$2</c:f>
              <c:numCache>
                <c:formatCode>General</c:formatCode>
                <c:ptCount val="3"/>
                <c:pt idx="0">
                  <c:v>27</c:v>
                </c:pt>
                <c:pt idx="1">
                  <c:v>58</c:v>
                </c:pt>
                <c:pt idx="2">
                  <c:v>15</c:v>
                </c:pt>
              </c:numCache>
            </c:numRef>
          </c:val>
        </c:ser>
        <c:axId val="155292800"/>
        <c:axId val="155294336"/>
      </c:barChart>
      <c:catAx>
        <c:axId val="155292800"/>
        <c:scaling>
          <c:orientation val="minMax"/>
        </c:scaling>
        <c:axPos val="b"/>
        <c:tickLblPos val="nextTo"/>
        <c:crossAx val="155294336"/>
        <c:crosses val="autoZero"/>
        <c:auto val="1"/>
        <c:lblAlgn val="ctr"/>
        <c:lblOffset val="100"/>
      </c:catAx>
      <c:valAx>
        <c:axId val="155294336"/>
        <c:scaling>
          <c:orientation val="minMax"/>
        </c:scaling>
        <c:axPos val="l"/>
        <c:majorGridlines/>
        <c:numFmt formatCode="General" sourceLinked="1"/>
        <c:tickLblPos val="nextTo"/>
        <c:crossAx val="155292800"/>
        <c:crosses val="autoZero"/>
        <c:crossBetween val="between"/>
      </c:valAx>
    </c:plotArea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E110D9D-D068-4055-B9DD-0E3B27FA7309}" type="datetimeFigureOut">
              <a:rPr lang="ru-RU" smtClean="0"/>
              <a:pPr/>
              <a:t>26.05.2025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7F6194D-5688-4839-8846-ADFC56B21D7C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F6194D-5688-4839-8846-ADFC56B21D7C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F6194D-5688-4839-8846-ADFC56B21D7C}" type="slidenum">
              <a:rPr lang="ru-RU" smtClean="0"/>
              <a:pPr/>
              <a:t>2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рямоугольник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Прямоугольник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Прямоугольник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Прямоугольник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Скругленный прямоугольник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Скругленный прямоугольник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Прямоугольник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26.05.2025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26.05.2025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6" name="Дата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26.05.2025</a:t>
            </a:fld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26.05.2025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26.05.2025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26.05.2025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26.05.2025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tint val="66000"/>
                <a:satMod val="160000"/>
                <a:alpha val="33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Прямоугольник 27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Прямоугольник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Прямоугольник 2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Прямоугольник 30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Прямоугольник 31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Скругленный прямоугольник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Скругленный прямоугольник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Прямоугольник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Прямоугольник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Прямоугольник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Прямоугольник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Прямоугольник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Прямоугольник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26.05.2025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alphaModFix amt="42000"/>
            <a:lum/>
          </a:blip>
          <a:srcRect/>
          <a:stretch>
            <a:fillRect l="-20000" r="-2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2428868"/>
            <a:ext cx="8229600" cy="106680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/>
              <a:t>Анкетирование</a:t>
            </a:r>
            <a:br>
              <a:rPr lang="ru-RU" b="1" dirty="0" smtClean="0"/>
            </a:br>
            <a:r>
              <a:rPr lang="ru-RU" sz="5300" b="1" dirty="0" smtClean="0"/>
              <a:t>Условия </a:t>
            </a:r>
            <a:r>
              <a:rPr lang="ru-RU" sz="5300" b="1" dirty="0" smtClean="0"/>
              <a:t>здорового образа жизни в семье</a:t>
            </a:r>
            <a:endParaRPr lang="ru-RU" sz="53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alphaModFix amt="42000"/>
            <a:lum/>
          </a:blip>
          <a:srcRect/>
          <a:stretch>
            <a:fillRect l="-20000" r="-2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1214422"/>
            <a:ext cx="8229600" cy="4325112"/>
          </a:xfrm>
        </p:spPr>
        <p:txBody>
          <a:bodyPr/>
          <a:lstStyle/>
          <a:p>
            <a:pPr algn="just">
              <a:buNone/>
            </a:pPr>
            <a:r>
              <a:rPr lang="ru-RU" dirty="0" smtClean="0"/>
              <a:t>	</a:t>
            </a:r>
            <a:r>
              <a:rPr lang="ru-RU" b="1" dirty="0" smtClean="0"/>
              <a:t>В анкетировании принимали участие родители (законные представители) МБДОУ детский сад «Ромашка» в количестве </a:t>
            </a:r>
            <a:r>
              <a:rPr lang="ru-RU" b="1" u="sng" dirty="0" smtClean="0"/>
              <a:t>52 </a:t>
            </a:r>
            <a:r>
              <a:rPr lang="ru-RU" b="1" dirty="0" smtClean="0"/>
              <a:t>человека.</a:t>
            </a:r>
          </a:p>
          <a:p>
            <a:pPr algn="just">
              <a:buNone/>
            </a:pPr>
            <a:r>
              <a:rPr lang="ru-RU" b="1" dirty="0" smtClean="0"/>
              <a:t>   Цель</a:t>
            </a:r>
            <a:r>
              <a:rPr lang="ru-RU" b="1" dirty="0" smtClean="0"/>
              <a:t>: Проанализировать знания родителей о здоровом образе жизни, привлечь внимание к здоровью семьи и детей.</a:t>
            </a:r>
          </a:p>
          <a:p>
            <a:pPr algn="just"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>Читаете ли вы литературу о здоровом образе жизни</a:t>
            </a:r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2249488"/>
          <a:ext cx="8229600" cy="43243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Можно ли назвать образ жизни вашей семьи здоровым</a:t>
            </a:r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2249488"/>
          <a:ext cx="8229600" cy="43243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Делаете ли вы утреннюю гимнастику.</a:t>
            </a:r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2357430"/>
          <a:ext cx="8229600" cy="42164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Занимаетесь ли Вы закаливанием своих детей</a:t>
            </a:r>
            <a:endParaRPr lang="ru-RU" dirty="0"/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idx="1"/>
          </p:nvPr>
        </p:nvGraphicFramePr>
        <p:xfrm>
          <a:off x="457200" y="2249488"/>
          <a:ext cx="8229600" cy="43243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Занимаетесь ли вы физической культурой вместе с детьми</a:t>
            </a:r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2249488"/>
          <a:ext cx="8229600" cy="43243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472" y="428604"/>
            <a:ext cx="8229600" cy="1066800"/>
          </a:xfrm>
        </p:spPr>
        <p:txBody>
          <a:bodyPr/>
          <a:lstStyle/>
          <a:p>
            <a:pPr algn="ctr"/>
            <a:r>
              <a:rPr lang="ru-RU" dirty="0" smtClean="0"/>
              <a:t>Часто ли болеет Ваш ребенок</a:t>
            </a:r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28596" y="2071678"/>
          <a:ext cx="8229600" cy="43243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85984" y="285728"/>
            <a:ext cx="45005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Выводы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500034" y="642918"/>
            <a:ext cx="8358246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Большинство родителей осознают важность здорового образа жизни и регулярно беседуют с детьми на эту тему.</a:t>
            </a:r>
          </a:p>
          <a:p>
            <a:r>
              <a:rPr lang="ru-RU" dirty="0" smtClean="0"/>
              <a:t>Однако уровень осведомлённости о конкретных методах и принципах </a:t>
            </a:r>
            <a:r>
              <a:rPr lang="ru-RU" dirty="0" err="1" smtClean="0"/>
              <a:t>здоровьесбережения</a:t>
            </a:r>
            <a:r>
              <a:rPr lang="ru-RU" dirty="0" smtClean="0"/>
              <a:t> может варьироваться</a:t>
            </a:r>
            <a:r>
              <a:rPr lang="ru-RU" dirty="0" smtClean="0"/>
              <a:t>.</a:t>
            </a:r>
          </a:p>
          <a:p>
            <a:r>
              <a:rPr lang="ru-RU" dirty="0" smtClean="0"/>
              <a:t>Родители понимают важность правильного питания и физической активности, но не все применяют эти знания на практике.</a:t>
            </a:r>
          </a:p>
          <a:p>
            <a:r>
              <a:rPr lang="ru-RU" dirty="0" smtClean="0"/>
              <a:t>Многие дети не занимаются закаливанием, что может способствовать частым заболеваниям</a:t>
            </a:r>
            <a:r>
              <a:rPr lang="ru-RU" dirty="0" smtClean="0"/>
              <a:t>.</a:t>
            </a:r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571472" y="3000372"/>
            <a:ext cx="8143932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/>
              <a:t>Основные проблемы и трудности</a:t>
            </a:r>
            <a:r>
              <a:rPr lang="ru-RU" dirty="0" smtClean="0"/>
              <a:t>:</a:t>
            </a:r>
            <a:br>
              <a:rPr lang="ru-RU" dirty="0" smtClean="0"/>
            </a:br>
            <a:endParaRPr lang="ru-RU" dirty="0" smtClean="0"/>
          </a:p>
          <a:p>
            <a:r>
              <a:rPr lang="ru-RU" dirty="0" smtClean="0"/>
              <a:t>Недостаток времени у родителей для организации полноценного режима дня и физической активности детей.</a:t>
            </a:r>
          </a:p>
          <a:p>
            <a:r>
              <a:rPr lang="ru-RU" dirty="0" smtClean="0"/>
              <a:t>Недостаток знаний о методах закаливания и их правильном применении.</a:t>
            </a:r>
            <a:endParaRPr lang="ru-RU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Городская">
  <a:themeElements>
    <a:clrScheme name="Городская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Городская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Город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219</TotalTime>
  <Words>131</Words>
  <PresentationFormat>Экран (4:3)</PresentationFormat>
  <Paragraphs>32</Paragraphs>
  <Slides>9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Городская</vt:lpstr>
      <vt:lpstr>Анкетирование Условия здорового образа жизни в семье</vt:lpstr>
      <vt:lpstr>Слайд 2</vt:lpstr>
      <vt:lpstr>Читаете ли вы литературу о здоровом образе жизни</vt:lpstr>
      <vt:lpstr>Можно ли назвать образ жизни вашей семьи здоровым</vt:lpstr>
      <vt:lpstr>Делаете ли вы утреннюю гимнастику.</vt:lpstr>
      <vt:lpstr>Занимаетесь ли Вы закаливанием своих детей</vt:lpstr>
      <vt:lpstr>Занимаетесь ли вы физической культурой вместе с детьми</vt:lpstr>
      <vt:lpstr>Часто ли болеет Ваш ребенок</vt:lpstr>
      <vt:lpstr>Слайд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Условия здорового образа жизни в семье</dc:title>
  <dc:creator>777</dc:creator>
  <cp:lastModifiedBy>777</cp:lastModifiedBy>
  <cp:revision>24</cp:revision>
  <dcterms:modified xsi:type="dcterms:W3CDTF">2025-05-26T14:59:24Z</dcterms:modified>
</cp:coreProperties>
</file>